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ta Dotum Bold" charset="1" panose="02020603020101020101"/>
      <p:regular r:id="rId10"/>
    </p:embeddedFont>
    <p:embeddedFont>
      <p:font typeface="Arita Dotum Thin" charset="1" panose="02020603020101020101"/>
      <p:regular r:id="rId11"/>
    </p:embeddedFont>
    <p:embeddedFont>
      <p:font typeface="Arita Dotum Light" charset="1" panose="02020603020101020101"/>
      <p:regular r:id="rId12"/>
    </p:embeddedFont>
    <p:embeddedFont>
      <p:font typeface="Arita Dotum Medium" charset="1" panose="02020603020101020101"/>
      <p:regular r:id="rId13"/>
    </p:embeddedFont>
    <p:embeddedFont>
      <p:font typeface="Arita Dotum Semi-Bold" charset="1" panose="02020603020101020101"/>
      <p:regular r:id="rId14"/>
    </p:embeddedFont>
    <p:embeddedFont>
      <p:font typeface="Open Sauce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 Italics" charset="1" panose="00000500000000000000"/>
      <p:regular r:id="rId17"/>
    </p:embeddedFont>
    <p:embeddedFont>
      <p:font typeface="Open Sauce Bold Italics" charset="1" panose="00000800000000000000"/>
      <p:regular r:id="rId18"/>
    </p:embeddedFont>
    <p:embeddedFont>
      <p:font typeface="Open Sauce Light" charset="1" panose="00000400000000000000"/>
      <p:regular r:id="rId19"/>
    </p:embeddedFont>
    <p:embeddedFont>
      <p:font typeface="Open Sauce Light Italics" charset="1" panose="00000400000000000000"/>
      <p:regular r:id="rId20"/>
    </p:embeddedFont>
    <p:embeddedFont>
      <p:font typeface="Open Sauce Medium" charset="1" panose="00000600000000000000"/>
      <p:regular r:id="rId21"/>
    </p:embeddedFont>
    <p:embeddedFont>
      <p:font typeface="Open Sauce Medium Italics" charset="1" panose="00000600000000000000"/>
      <p:regular r:id="rId22"/>
    </p:embeddedFont>
    <p:embeddedFont>
      <p:font typeface="Open Sauce Semi-Bold" charset="1" panose="00000700000000000000"/>
      <p:regular r:id="rId23"/>
    </p:embeddedFont>
    <p:embeddedFont>
      <p:font typeface="Open Sauce Semi-Bold Italics" charset="1" panose="00000700000000000000"/>
      <p:regular r:id="rId24"/>
    </p:embeddedFont>
    <p:embeddedFont>
      <p:font typeface="Open Sauce Heavy" charset="1" panose="00000A00000000000000"/>
      <p:regular r:id="rId25"/>
    </p:embeddedFont>
    <p:embeddedFont>
      <p:font typeface="Open Sauce Heavy Italics" charset="1" panose="00000A00000000000000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Open Sans Italics" charset="1" panose="020B0606030504020204"/>
      <p:regular r:id="rId29"/>
    </p:embeddedFont>
    <p:embeddedFont>
      <p:font typeface="Open Sans Bold Italics" charset="1" panose="020B0806030504020204"/>
      <p:regular r:id="rId30"/>
    </p:embeddedFont>
    <p:embeddedFont>
      <p:font typeface="Open Sans Light" charset="1" panose="020B0306030504020204"/>
      <p:regular r:id="rId31"/>
    </p:embeddedFont>
    <p:embeddedFont>
      <p:font typeface="Open Sans Light Italics" charset="1" panose="020B0306030504020204"/>
      <p:regular r:id="rId32"/>
    </p:embeddedFont>
    <p:embeddedFont>
      <p:font typeface="Open Sans Ultra-Bold" charset="1" panose="00000000000000000000"/>
      <p:regular r:id="rId33"/>
    </p:embeddedFont>
    <p:embeddedFont>
      <p:font typeface="Open Sans Ultra-Bold Italics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" t="-3620" r="-14275" b="-319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7515" y="-185209"/>
            <a:ext cx="9526189" cy="10657419"/>
            <a:chOff x="0" y="0"/>
            <a:chExt cx="2508955" cy="28068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8955" cy="2806892"/>
            </a:xfrm>
            <a:custGeom>
              <a:avLst/>
              <a:gdLst/>
              <a:ahLst/>
              <a:cxnLst/>
              <a:rect r="r" b="b" t="t" l="l"/>
              <a:pathLst>
                <a:path h="2806892" w="2508955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2914" y="3609975"/>
            <a:ext cx="16102173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000"/>
              </a:lnSpc>
            </a:pPr>
            <a:r>
              <a:rPr lang="en-US" sz="10000" spc="-400" u="none">
                <a:solidFill>
                  <a:srgbClr val="FFFFFF"/>
                </a:solidFill>
                <a:ea typeface="Arita Dotum Semi-Bold"/>
              </a:rPr>
              <a:t>영상 제작 </a:t>
            </a:r>
          </a:p>
          <a:p>
            <a:pPr marL="0" indent="0" lvl="0">
              <a:lnSpc>
                <a:spcPts val="12000"/>
              </a:lnSpc>
            </a:pPr>
            <a:r>
              <a:rPr lang="en-US" sz="10000" spc="-400" u="none">
                <a:solidFill>
                  <a:srgbClr val="FFFFFF"/>
                </a:solidFill>
                <a:ea typeface="Arita Dotum Semi-Bold"/>
              </a:rPr>
              <a:t>서비스 소개서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2914" y="843505"/>
            <a:ext cx="1840436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89ADDF"/>
                </a:solidFill>
                <a:ea typeface="Arita Dotum Bold"/>
              </a:rPr>
              <a:t>회사 로고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092914" y="1320072"/>
            <a:ext cx="1223270" cy="0"/>
          </a:xfrm>
          <a:prstGeom prst="line">
            <a:avLst/>
          </a:prstGeom>
          <a:ln cap="flat" w="28575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5498" y="2285741"/>
            <a:ext cx="16206957" cy="8582786"/>
            <a:chOff x="0" y="0"/>
            <a:chExt cx="4268499" cy="22604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8499" cy="2260487"/>
            </a:xfrm>
            <a:custGeom>
              <a:avLst/>
              <a:gdLst/>
              <a:ahLst/>
              <a:cxnLst/>
              <a:rect r="r" b="b" t="t" l="l"/>
              <a:pathLst>
                <a:path h="2260487" w="4268499">
                  <a:moveTo>
                    <a:pt x="0" y="0"/>
                  </a:moveTo>
                  <a:lnTo>
                    <a:pt x="4268499" y="0"/>
                  </a:lnTo>
                  <a:lnTo>
                    <a:pt x="4268499" y="2260487"/>
                  </a:lnTo>
                  <a:lnTo>
                    <a:pt x="0" y="2260487"/>
                  </a:lnTo>
                  <a:close/>
                </a:path>
              </a:pathLst>
            </a:custGeom>
            <a:solidFill>
              <a:srgbClr val="89AD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68499" cy="2308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6584" y="612349"/>
            <a:ext cx="1623060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브랜딩 기반</a:t>
            </a:r>
          </a:p>
          <a:p>
            <a:pPr marL="0" indent="0" lvl="0"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콘텐츠 제작의 장점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99220" y="4125263"/>
            <a:ext cx="4404079" cy="25690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94213" y="4744082"/>
            <a:ext cx="5257015" cy="133140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63927" y="4384211"/>
            <a:ext cx="4013311" cy="2277534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3066227" y="7919835"/>
            <a:ext cx="3759074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066227" y="6691110"/>
            <a:ext cx="375907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매출</a:t>
            </a:r>
          </a:p>
          <a:p>
            <a:pPr marL="0" indent="0" lvl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상승 효과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6227" y="8189874"/>
            <a:ext cx="3760586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8132298" y="7919835"/>
            <a:ext cx="3759074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8132298" y="6691110"/>
            <a:ext cx="375907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브랜드 인지도</a:t>
            </a:r>
          </a:p>
          <a:p>
            <a:pPr marL="0" indent="0" lvl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상승 효과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32298" y="8189874"/>
            <a:ext cx="375907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13198370" y="7919835"/>
            <a:ext cx="3759074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3198370" y="6691110"/>
            <a:ext cx="375907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소비층</a:t>
            </a:r>
          </a:p>
          <a:p>
            <a:pPr marL="0" indent="0" lvl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증가 효과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98370" y="8189874"/>
            <a:ext cx="375907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728" y="-82826"/>
            <a:ext cx="18467457" cy="10452653"/>
            <a:chOff x="0" y="0"/>
            <a:chExt cx="24623276" cy="1393687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206" r="5509" b="9570"/>
            <a:stretch>
              <a:fillRect/>
            </a:stretch>
          </p:blipFill>
          <p:spPr>
            <a:xfrm flipH="false" flipV="false">
              <a:off x="0" y="0"/>
              <a:ext cx="24623276" cy="1393687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47515" y="-185209"/>
            <a:ext cx="9526189" cy="10657419"/>
            <a:chOff x="0" y="0"/>
            <a:chExt cx="2508955" cy="28068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8955" cy="2806892"/>
            </a:xfrm>
            <a:custGeom>
              <a:avLst/>
              <a:gdLst/>
              <a:ahLst/>
              <a:cxnLst/>
              <a:rect r="r" b="b" t="t" l="l"/>
              <a:pathLst>
                <a:path h="2806892" w="2508955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762375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359">
                <a:solidFill>
                  <a:srgbClr val="FFFFFF"/>
                </a:solidFill>
                <a:ea typeface="Arita Dotum Light"/>
              </a:rPr>
              <a:t>파너트쉽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33975"/>
            <a:ext cx="162306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OUR PARTNERS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550" y="5716085"/>
            <a:ext cx="18453100" cy="4736568"/>
            <a:chOff x="0" y="0"/>
            <a:chExt cx="4860076" cy="1247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0076" cy="1247491"/>
            </a:xfrm>
            <a:custGeom>
              <a:avLst/>
              <a:gdLst/>
              <a:ahLst/>
              <a:cxnLst/>
              <a:rect r="r" b="b" t="t" l="l"/>
              <a:pathLst>
                <a:path h="1247491" w="4860076">
                  <a:moveTo>
                    <a:pt x="0" y="0"/>
                  </a:moveTo>
                  <a:lnTo>
                    <a:pt x="4860076" y="0"/>
                  </a:lnTo>
                  <a:lnTo>
                    <a:pt x="4860076" y="1247491"/>
                  </a:lnTo>
                  <a:lnTo>
                    <a:pt x="0" y="1247491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60076" cy="1295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682680" y="903840"/>
            <a:ext cx="3817430" cy="0"/>
          </a:xfrm>
          <a:prstGeom prst="line">
            <a:avLst/>
          </a:prstGeom>
          <a:ln cap="flat" w="28575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-117139" y="1085850"/>
            <a:ext cx="3251889" cy="100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파트너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96693" y="556178"/>
            <a:ext cx="3246529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3A4C8F"/>
                </a:solidFill>
                <a:latin typeface="Arita Dotum Bold"/>
              </a:rPr>
              <a:t>PARTNERS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5159" y="2871127"/>
            <a:ext cx="1675768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 spc="-155">
                <a:solidFill>
                  <a:srgbClr val="3A4C8F"/>
                </a:solidFill>
                <a:latin typeface="Arita Dotum Light"/>
                <a:ea typeface="Arita Dotum Light"/>
              </a:rPr>
              <a:t>우리와 손잡은 3개의 파트너들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29796" y="4776746"/>
            <a:ext cx="1877076" cy="1877069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1747" t="-4464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81128" y="4776746"/>
            <a:ext cx="1877076" cy="1877069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4092" t="-2329" r="-25295" b="-1063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204658" y="4776746"/>
            <a:ext cx="1878684" cy="1878677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117" t="-2476" r="-28837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020087" y="6988317"/>
            <a:ext cx="309649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최고급</a:t>
            </a:r>
          </a:p>
          <a:p>
            <a:pPr algn="ctr" marL="0" indent="0" lvl="0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장비 렌탈 센터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2020087" y="8136715"/>
            <a:ext cx="3096495" cy="0"/>
          </a:xfrm>
          <a:prstGeom prst="line">
            <a:avLst/>
          </a:prstGeom>
          <a:ln cap="flat" w="19050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7595753" y="8136715"/>
            <a:ext cx="3096495" cy="0"/>
          </a:xfrm>
          <a:prstGeom prst="line">
            <a:avLst/>
          </a:prstGeom>
          <a:ln cap="flat" w="19050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13171419" y="8136715"/>
            <a:ext cx="3096495" cy="0"/>
          </a:xfrm>
          <a:prstGeom prst="line">
            <a:avLst/>
          </a:prstGeom>
          <a:ln cap="flat" w="19050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020087" y="8412940"/>
            <a:ext cx="309649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96">
                <a:solidFill>
                  <a:srgbClr val="FFFFFF"/>
                </a:solidFill>
                <a:ea typeface="Arita Dotum Medium"/>
              </a:rPr>
              <a:t>토론하고자 하는 내용을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FFFFFF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95753" y="6988317"/>
            <a:ext cx="309649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최고의</a:t>
            </a:r>
          </a:p>
          <a:p>
            <a:pPr algn="ctr" marL="0" indent="0" lvl="0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광고 대행사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95753" y="8412940"/>
            <a:ext cx="309649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96">
                <a:solidFill>
                  <a:srgbClr val="FFFFFF"/>
                </a:solidFill>
                <a:ea typeface="Arita Dotum Medium"/>
              </a:rPr>
              <a:t>토론하고자 하는 내용을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FFFFFF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71419" y="6988317"/>
            <a:ext cx="309649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감각적인</a:t>
            </a:r>
          </a:p>
          <a:p>
            <a:pPr algn="ctr" marL="0" indent="0" lvl="0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디자인 스튜디오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71419" y="8412940"/>
            <a:ext cx="309649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96">
                <a:solidFill>
                  <a:srgbClr val="FFFFFF"/>
                </a:solidFill>
                <a:ea typeface="Arita Dotum Medium"/>
              </a:rPr>
              <a:t>토론하고자 하는 내용을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FFFFFF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231" y="-95250"/>
            <a:ext cx="18522462" cy="10477500"/>
            <a:chOff x="0" y="0"/>
            <a:chExt cx="24696615" cy="13970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" t="7265" r="3601" b="11015"/>
            <a:stretch>
              <a:fillRect/>
            </a:stretch>
          </p:blipFill>
          <p:spPr>
            <a:xfrm flipH="false" flipV="false">
              <a:off x="0" y="0"/>
              <a:ext cx="24696615" cy="13970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47515" y="-185209"/>
            <a:ext cx="9526189" cy="10657419"/>
            <a:chOff x="0" y="0"/>
            <a:chExt cx="2508955" cy="28068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8955" cy="2806892"/>
            </a:xfrm>
            <a:custGeom>
              <a:avLst/>
              <a:gdLst/>
              <a:ahLst/>
              <a:cxnLst/>
              <a:rect r="r" b="b" t="t" l="l"/>
              <a:pathLst>
                <a:path h="2806892" w="2508955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762375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359">
                <a:solidFill>
                  <a:srgbClr val="FFFFFF"/>
                </a:solidFill>
                <a:ea typeface="Arita Dotum Light"/>
              </a:rPr>
              <a:t>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33975"/>
            <a:ext cx="1623060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OUR LATEST</a:t>
            </a:r>
          </a:p>
          <a:p>
            <a:pPr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PROJECTS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0298" y="3431155"/>
            <a:ext cx="18702753" cy="7437373"/>
            <a:chOff x="0" y="0"/>
            <a:chExt cx="4925828" cy="1958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5828" cy="1958814"/>
            </a:xfrm>
            <a:custGeom>
              <a:avLst/>
              <a:gdLst/>
              <a:ahLst/>
              <a:cxnLst/>
              <a:rect r="r" b="b" t="t" l="l"/>
              <a:pathLst>
                <a:path h="1958814" w="4925828">
                  <a:moveTo>
                    <a:pt x="0" y="0"/>
                  </a:moveTo>
                  <a:lnTo>
                    <a:pt x="4925828" y="0"/>
                  </a:lnTo>
                  <a:lnTo>
                    <a:pt x="4925828" y="1958814"/>
                  </a:lnTo>
                  <a:lnTo>
                    <a:pt x="0" y="1958814"/>
                  </a:lnTo>
                  <a:close/>
                </a:path>
              </a:pathLst>
            </a:custGeom>
            <a:solidFill>
              <a:srgbClr val="89AD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25828" cy="2006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4010" y="774927"/>
            <a:ext cx="8081863" cy="3832838"/>
            <a:chOff x="0" y="0"/>
            <a:chExt cx="10775817" cy="511045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576" t="19709" r="2326" b="12014"/>
            <a:stretch>
              <a:fillRect/>
            </a:stretch>
          </p:blipFill>
          <p:spPr>
            <a:xfrm flipH="false" flipV="false">
              <a:off x="0" y="0"/>
              <a:ext cx="10775817" cy="511045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784010" y="5307760"/>
            <a:ext cx="8081863" cy="3832838"/>
            <a:chOff x="0" y="0"/>
            <a:chExt cx="10775817" cy="511045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994" t="12031" r="490" b="18598"/>
            <a:stretch>
              <a:fillRect/>
            </a:stretch>
          </p:blipFill>
          <p:spPr>
            <a:xfrm flipH="false" flipV="false">
              <a:off x="0" y="0"/>
              <a:ext cx="10775817" cy="5110451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440979" y="5307760"/>
            <a:ext cx="8081863" cy="3832838"/>
            <a:chOff x="0" y="0"/>
            <a:chExt cx="10775817" cy="511045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1161" t="16706" r="1494" b="10159"/>
            <a:stretch>
              <a:fillRect/>
            </a:stretch>
          </p:blipFill>
          <p:spPr>
            <a:xfrm flipH="false" flipV="false">
              <a:off x="0" y="0"/>
              <a:ext cx="10775817" cy="5110451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9440979" y="774927"/>
            <a:ext cx="8081863" cy="3832838"/>
            <a:chOff x="0" y="0"/>
            <a:chExt cx="10775817" cy="511045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818" t="17115" r="256" b="22153"/>
            <a:stretch>
              <a:fillRect/>
            </a:stretch>
          </p:blipFill>
          <p:spPr>
            <a:xfrm flipH="false" flipV="false">
              <a:off x="0" y="0"/>
              <a:ext cx="10775817" cy="511045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784010" y="4661967"/>
            <a:ext cx="536074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-84">
                <a:solidFill>
                  <a:srgbClr val="172459"/>
                </a:solidFill>
                <a:latin typeface="Arita Dotum Bold"/>
                <a:ea typeface="Arita Dotum Bold"/>
              </a:rPr>
              <a:t>화장품 C사 메이킹 필름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4010" y="9197748"/>
            <a:ext cx="536074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-84">
                <a:solidFill>
                  <a:srgbClr val="172459"/>
                </a:solidFill>
                <a:ea typeface="Arita Dotum Bold"/>
              </a:rPr>
              <a:t>아티스트 그룹 인터뷰 영상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40979" y="4661967"/>
            <a:ext cx="536074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-84">
                <a:solidFill>
                  <a:srgbClr val="172459"/>
                </a:solidFill>
                <a:ea typeface="Arita Dotum Bold"/>
              </a:rPr>
              <a:t>유기농 비누 브랜드 필름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0979" y="9197748"/>
            <a:ext cx="536074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-84">
                <a:solidFill>
                  <a:srgbClr val="172459"/>
                </a:solidFill>
                <a:latin typeface="Arita Dotum Bold"/>
                <a:ea typeface="Arita Dotum Bold"/>
              </a:rPr>
              <a:t>금융/보험 E사 광고 영상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4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269" y="5143500"/>
            <a:ext cx="18434538" cy="5242137"/>
            <a:chOff x="0" y="0"/>
            <a:chExt cx="24579385" cy="69895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680" r="0" b="11510"/>
            <a:stretch>
              <a:fillRect/>
            </a:stretch>
          </p:blipFill>
          <p:spPr>
            <a:xfrm flipH="false" flipV="false">
              <a:off x="0" y="0"/>
              <a:ext cx="24579385" cy="698951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92914" y="843505"/>
            <a:ext cx="1840436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89ADDF"/>
                </a:solidFill>
                <a:ea typeface="Arita Dotum Bold"/>
              </a:rPr>
              <a:t>회사 로고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92914" y="1320072"/>
            <a:ext cx="1223270" cy="0"/>
          </a:xfrm>
          <a:prstGeom prst="line">
            <a:avLst/>
          </a:prstGeom>
          <a:ln cap="flat" w="28575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92914" y="3643312"/>
            <a:ext cx="1610217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1"/>
              </a:lnSpc>
            </a:pPr>
            <a:r>
              <a:rPr lang="en-US" sz="9000" spc="-360">
                <a:solidFill>
                  <a:srgbClr val="FFFFFF"/>
                </a:solidFill>
                <a:ea typeface="Arita Dotum Light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2680" y="903840"/>
            <a:ext cx="3073478" cy="0"/>
          </a:xfrm>
          <a:prstGeom prst="line">
            <a:avLst/>
          </a:prstGeom>
          <a:ln cap="flat" w="28575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80116" y="5826125"/>
            <a:ext cx="18453100" cy="4549775"/>
            <a:chOff x="0" y="0"/>
            <a:chExt cx="4860076" cy="11982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0076" cy="1198295"/>
            </a:xfrm>
            <a:custGeom>
              <a:avLst/>
              <a:gdLst/>
              <a:ahLst/>
              <a:cxnLst/>
              <a:rect r="r" b="b" t="t" l="l"/>
              <a:pathLst>
                <a:path h="1198295" w="4860076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117139" y="1085850"/>
            <a:ext cx="2507936" cy="100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목차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96693" y="556178"/>
            <a:ext cx="25079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3A4C8F"/>
                </a:solidFill>
                <a:latin typeface="Arita Dotum Bold"/>
              </a:rPr>
              <a:t>CONTENTS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041384" y="5575300"/>
            <a:ext cx="2451178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41384" y="4991100"/>
            <a:ext cx="334969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회사소개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2784" y="5968624"/>
            <a:ext cx="3578059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algn="l"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4481478" y="5575300"/>
            <a:ext cx="2451178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481478" y="4991100"/>
            <a:ext cx="334969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팀원소개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52878" y="5968624"/>
            <a:ext cx="3578059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algn="l"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7921573" y="5575300"/>
            <a:ext cx="2451178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7921573" y="4991100"/>
            <a:ext cx="334969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우리의 서비스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2973" y="5968624"/>
            <a:ext cx="3578059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algn="l"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11361431" y="5575300"/>
            <a:ext cx="2451178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1361431" y="4991100"/>
            <a:ext cx="334969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파트너쉽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33068" y="5968624"/>
            <a:ext cx="3578059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algn="l"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14801289" y="5575300"/>
            <a:ext cx="2451178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4801289" y="4991100"/>
            <a:ext cx="334969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포트폴리오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72926" y="5968624"/>
            <a:ext cx="3578059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algn="l" marL="388620" indent="-194310" lvl="1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078" y="-80493"/>
            <a:ext cx="18422155" cy="10447986"/>
            <a:chOff x="0" y="0"/>
            <a:chExt cx="24562874" cy="1393064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000" r="5881" b="12881"/>
            <a:stretch>
              <a:fillRect/>
            </a:stretch>
          </p:blipFill>
          <p:spPr>
            <a:xfrm flipH="false" flipV="false">
              <a:off x="0" y="0"/>
              <a:ext cx="24562874" cy="1393064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47515" y="-185209"/>
            <a:ext cx="9526189" cy="10657419"/>
            <a:chOff x="0" y="0"/>
            <a:chExt cx="2508955" cy="28068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8955" cy="2806892"/>
            </a:xfrm>
            <a:custGeom>
              <a:avLst/>
              <a:gdLst/>
              <a:ahLst/>
              <a:cxnLst/>
              <a:rect r="r" b="b" t="t" l="l"/>
              <a:pathLst>
                <a:path h="2806892" w="2508955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762375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359">
                <a:solidFill>
                  <a:srgbClr val="FFFFFF"/>
                </a:solidFill>
                <a:ea typeface="Arita Dotum Light"/>
              </a:rPr>
              <a:t>회사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33975"/>
            <a:ext cx="162306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WHO WE ARE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5498" y="2285741"/>
            <a:ext cx="16206957" cy="8582786"/>
            <a:chOff x="0" y="0"/>
            <a:chExt cx="4268499" cy="22604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8499" cy="2260487"/>
            </a:xfrm>
            <a:custGeom>
              <a:avLst/>
              <a:gdLst/>
              <a:ahLst/>
              <a:cxnLst/>
              <a:rect r="r" b="b" t="t" l="l"/>
              <a:pathLst>
                <a:path h="2260487" w="4268499">
                  <a:moveTo>
                    <a:pt x="0" y="0"/>
                  </a:moveTo>
                  <a:lnTo>
                    <a:pt x="4268499" y="0"/>
                  </a:lnTo>
                  <a:lnTo>
                    <a:pt x="4268499" y="2260487"/>
                  </a:lnTo>
                  <a:lnTo>
                    <a:pt x="0" y="2260487"/>
                  </a:lnTo>
                  <a:close/>
                </a:path>
              </a:pathLst>
            </a:custGeom>
            <a:solidFill>
              <a:srgbClr val="89AD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68499" cy="2308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49146" y="9116378"/>
            <a:ext cx="147736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172459"/>
                </a:solidFill>
                <a:latin typeface="Arita Dotum Semi-Bold"/>
                <a:ea typeface="Arita Dotum Semi-Bold"/>
              </a:rPr>
              <a:t>— 저작자를 표시하거나 인용 색인을 포함하세요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6584" y="612349"/>
            <a:ext cx="16230600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실제 원문이나</a:t>
            </a:r>
          </a:p>
          <a:p>
            <a:pPr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영감을 주는 인용문을</a:t>
            </a:r>
          </a:p>
          <a:p>
            <a:pPr marL="0" indent="0" lvl="0"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입력해 주세요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7013" y="-119524"/>
            <a:ext cx="9371367" cy="10513001"/>
            <a:chOff x="0" y="0"/>
            <a:chExt cx="12495156" cy="1401733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273" t="1340" r="28703" b="2896"/>
            <a:stretch>
              <a:fillRect/>
            </a:stretch>
          </p:blipFill>
          <p:spPr>
            <a:xfrm flipH="false" flipV="false">
              <a:off x="0" y="0"/>
              <a:ext cx="12495156" cy="14017334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65159" y="7775578"/>
            <a:ext cx="5886704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84">
                <a:solidFill>
                  <a:srgbClr val="172459"/>
                </a:solidFill>
                <a:ea typeface="Arita Dotum Medium"/>
              </a:rPr>
              <a:t>회사 소개글과 제안하는 가치를</a:t>
            </a:r>
          </a:p>
          <a:p>
            <a:pPr algn="l" marL="0" indent="0" lvl="0">
              <a:lnSpc>
                <a:spcPts val="3150"/>
              </a:lnSpc>
            </a:pPr>
            <a:r>
              <a:rPr lang="en-US" sz="2100" spc="-84">
                <a:solidFill>
                  <a:srgbClr val="172459"/>
                </a:solidFill>
                <a:latin typeface="Arita Dotum Medium"/>
                <a:ea typeface="Arita Dotum Medium"/>
              </a:rPr>
              <a:t>입력해 주세요.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-682680" y="903840"/>
            <a:ext cx="4608307" cy="0"/>
          </a:xfrm>
          <a:prstGeom prst="line">
            <a:avLst/>
          </a:prstGeom>
          <a:ln cap="flat" w="28575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-117139" y="1085850"/>
            <a:ext cx="4042766" cy="197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프로덕션</a:t>
            </a:r>
          </a:p>
          <a:p>
            <a:pPr algn="r" marL="0" indent="0" lvl="0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밸류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96693" y="556178"/>
            <a:ext cx="4032219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3A4C8F"/>
                </a:solidFill>
                <a:latin typeface="Arita Dotum Bold"/>
              </a:rPr>
              <a:t>PRODUCTION VALUE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505242" y="-185209"/>
            <a:ext cx="2967966" cy="10657419"/>
            <a:chOff x="0" y="0"/>
            <a:chExt cx="781687" cy="28068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1687" cy="2806892"/>
            </a:xfrm>
            <a:custGeom>
              <a:avLst/>
              <a:gdLst/>
              <a:ahLst/>
              <a:cxnLst/>
              <a:rect r="r" b="b" t="t" l="l"/>
              <a:pathLst>
                <a:path h="2806892" w="781687">
                  <a:moveTo>
                    <a:pt x="0" y="0"/>
                  </a:moveTo>
                  <a:lnTo>
                    <a:pt x="781687" y="0"/>
                  </a:lnTo>
                  <a:lnTo>
                    <a:pt x="781687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81687" cy="285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078" y="-80493"/>
            <a:ext cx="18422155" cy="10447986"/>
            <a:chOff x="0" y="0"/>
            <a:chExt cx="24562874" cy="1393064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782" t="8593" r="217" b="14842"/>
            <a:stretch>
              <a:fillRect/>
            </a:stretch>
          </p:blipFill>
          <p:spPr>
            <a:xfrm flipH="true" flipV="false">
              <a:off x="0" y="0"/>
              <a:ext cx="24562874" cy="1393064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47515" y="-185209"/>
            <a:ext cx="9526189" cy="10657419"/>
            <a:chOff x="0" y="0"/>
            <a:chExt cx="2508955" cy="28068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8955" cy="2806892"/>
            </a:xfrm>
            <a:custGeom>
              <a:avLst/>
              <a:gdLst/>
              <a:ahLst/>
              <a:cxnLst/>
              <a:rect r="r" b="b" t="t" l="l"/>
              <a:pathLst>
                <a:path h="2806892" w="2508955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762375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359">
                <a:solidFill>
                  <a:srgbClr val="FFFFFF"/>
                </a:solidFill>
                <a:ea typeface="Arita Dotum Light"/>
              </a:rPr>
              <a:t>팀원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33975"/>
            <a:ext cx="162306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OUR TEAM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116" y="5826125"/>
            <a:ext cx="18453100" cy="4549775"/>
            <a:chOff x="0" y="0"/>
            <a:chExt cx="4860076" cy="119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0076" cy="1198295"/>
            </a:xfrm>
            <a:custGeom>
              <a:avLst/>
              <a:gdLst/>
              <a:ahLst/>
              <a:cxnLst/>
              <a:rect r="r" b="b" t="t" l="l"/>
              <a:pathLst>
                <a:path h="1198295" w="4860076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5941" y="4883106"/>
            <a:ext cx="2007115" cy="200710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6224" t="-34887" r="-1318" b="-4142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799409" y="4883106"/>
            <a:ext cx="2007115" cy="200710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305" t="-2181" r="0" b="-4755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142877" y="4883106"/>
            <a:ext cx="2007115" cy="200710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6591" r="-6993" b="-5399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486345" y="4883106"/>
            <a:ext cx="2007115" cy="2007107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544" t="-2727" r="-57140" b="-3063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829813" y="4883106"/>
            <a:ext cx="2007115" cy="2007107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8769" t="0" r="-23410" b="-805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455941" y="7080713"/>
            <a:ext cx="200711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강은서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5941" y="7801928"/>
            <a:ext cx="2007115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총괄 감독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86345" y="7801928"/>
            <a:ext cx="2007115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latin typeface="Arita Dotum Medium"/>
                <a:ea typeface="Arita Dotum Medium"/>
              </a:rPr>
              <a:t>3D 그래픽</a:t>
            </a:r>
          </a:p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디자이너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86345" y="7080713"/>
            <a:ext cx="200711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정준식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29813" y="7801928"/>
            <a:ext cx="2007115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감독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29813" y="7080713"/>
            <a:ext cx="200711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윤지민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42877" y="7801928"/>
            <a:ext cx="2007115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모션그래픽</a:t>
            </a:r>
          </a:p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디자이너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2877" y="7080713"/>
            <a:ext cx="200711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김현서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99409" y="7801928"/>
            <a:ext cx="2007115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조감독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99409" y="7080713"/>
            <a:ext cx="200711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조현우</a:t>
            </a:r>
          </a:p>
        </p:txBody>
      </p:sp>
      <p:sp>
        <p:nvSpPr>
          <p:cNvPr name="AutoShape 25" id="25"/>
          <p:cNvSpPr/>
          <p:nvPr/>
        </p:nvSpPr>
        <p:spPr>
          <a:xfrm rot="0">
            <a:off x="-682680" y="903840"/>
            <a:ext cx="5554694" cy="0"/>
          </a:xfrm>
          <a:prstGeom prst="line">
            <a:avLst/>
          </a:prstGeom>
          <a:ln cap="flat" w="28575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-117139" y="1085850"/>
            <a:ext cx="5087871" cy="100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프로덕션 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196693" y="556178"/>
            <a:ext cx="506870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3A4C8F"/>
                </a:solidFill>
                <a:latin typeface="Arita Dotum Bold"/>
              </a:rPr>
              <a:t>PRODUCTION TEAM</a:t>
            </a:r>
          </a:p>
        </p:txBody>
      </p:sp>
      <p:sp>
        <p:nvSpPr>
          <p:cNvPr name="AutoShape 28" id="28"/>
          <p:cNvSpPr/>
          <p:nvPr/>
        </p:nvSpPr>
        <p:spPr>
          <a:xfrm rot="0">
            <a:off x="1740556" y="7586391"/>
            <a:ext cx="1437883" cy="0"/>
          </a:xfrm>
          <a:prstGeom prst="line">
            <a:avLst/>
          </a:prstGeom>
          <a:ln cap="flat" w="19050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0">
            <a:off x="5084024" y="7586391"/>
            <a:ext cx="1437883" cy="0"/>
          </a:xfrm>
          <a:prstGeom prst="line">
            <a:avLst/>
          </a:prstGeom>
          <a:ln cap="flat" w="19050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0">
            <a:off x="8427492" y="7586391"/>
            <a:ext cx="1437883" cy="0"/>
          </a:xfrm>
          <a:prstGeom prst="line">
            <a:avLst/>
          </a:prstGeom>
          <a:ln cap="flat" w="19050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0">
            <a:off x="11770960" y="7586391"/>
            <a:ext cx="1437883" cy="0"/>
          </a:xfrm>
          <a:prstGeom prst="line">
            <a:avLst/>
          </a:prstGeom>
          <a:ln cap="flat" w="19050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0">
            <a:off x="15114428" y="7586391"/>
            <a:ext cx="1437883" cy="0"/>
          </a:xfrm>
          <a:prstGeom prst="line">
            <a:avLst/>
          </a:prstGeom>
          <a:ln cap="flat" w="19050">
            <a:solidFill>
              <a:srgbClr val="89ADD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70" t="13656" r="799" b="525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47515" y="-185209"/>
            <a:ext cx="9526189" cy="10657419"/>
            <a:chOff x="0" y="0"/>
            <a:chExt cx="2508955" cy="28068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8955" cy="2806892"/>
            </a:xfrm>
            <a:custGeom>
              <a:avLst/>
              <a:gdLst/>
              <a:ahLst/>
              <a:cxnLst/>
              <a:rect r="r" b="b" t="t" l="l"/>
              <a:pathLst>
                <a:path h="2806892" w="2508955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762375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359">
                <a:solidFill>
                  <a:srgbClr val="FFFFFF"/>
                </a:solidFill>
                <a:ea typeface="Arita Dotum Light"/>
              </a:rPr>
              <a:t>우리의 서비스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33975"/>
            <a:ext cx="162306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OUR SERVICE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5498" y="2285741"/>
            <a:ext cx="16206957" cy="8582786"/>
            <a:chOff x="0" y="0"/>
            <a:chExt cx="4268499" cy="22604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8499" cy="2260487"/>
            </a:xfrm>
            <a:custGeom>
              <a:avLst/>
              <a:gdLst/>
              <a:ahLst/>
              <a:cxnLst/>
              <a:rect r="r" b="b" t="t" l="l"/>
              <a:pathLst>
                <a:path h="2260487" w="4268499">
                  <a:moveTo>
                    <a:pt x="0" y="0"/>
                  </a:moveTo>
                  <a:lnTo>
                    <a:pt x="4268499" y="0"/>
                  </a:lnTo>
                  <a:lnTo>
                    <a:pt x="4268499" y="2260487"/>
                  </a:lnTo>
                  <a:lnTo>
                    <a:pt x="0" y="2260487"/>
                  </a:lnTo>
                  <a:close/>
                </a:path>
              </a:pathLst>
            </a:custGeom>
            <a:solidFill>
              <a:srgbClr val="89AD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68499" cy="2308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3437147" y="7919835"/>
            <a:ext cx="3759074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8371699" y="7919835"/>
            <a:ext cx="3759074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71699" y="5075042"/>
            <a:ext cx="1301293" cy="1330318"/>
          </a:xfrm>
          <a:custGeom>
            <a:avLst/>
            <a:gdLst/>
            <a:ahLst/>
            <a:cxnLst/>
            <a:rect r="r" b="b" t="t" l="l"/>
            <a:pathLst>
              <a:path h="1330318" w="1301293">
                <a:moveTo>
                  <a:pt x="0" y="0"/>
                </a:moveTo>
                <a:lnTo>
                  <a:pt x="1301293" y="0"/>
                </a:lnTo>
                <a:lnTo>
                  <a:pt x="1301293" y="1330318"/>
                </a:lnTo>
                <a:lnTo>
                  <a:pt x="0" y="1330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13304740" y="7919835"/>
            <a:ext cx="3759074" cy="0"/>
          </a:xfrm>
          <a:prstGeom prst="line">
            <a:avLst/>
          </a:prstGeom>
          <a:ln cap="flat" w="19050">
            <a:solidFill>
              <a:srgbClr val="3A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304740" y="5106427"/>
            <a:ext cx="1237587" cy="1267548"/>
          </a:xfrm>
          <a:custGeom>
            <a:avLst/>
            <a:gdLst/>
            <a:ahLst/>
            <a:cxnLst/>
            <a:rect r="r" b="b" t="t" l="l"/>
            <a:pathLst>
              <a:path h="1267548" w="1237587">
                <a:moveTo>
                  <a:pt x="0" y="0"/>
                </a:moveTo>
                <a:lnTo>
                  <a:pt x="1237588" y="0"/>
                </a:lnTo>
                <a:lnTo>
                  <a:pt x="1237588" y="1267548"/>
                </a:lnTo>
                <a:lnTo>
                  <a:pt x="0" y="1267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37147" y="4940340"/>
            <a:ext cx="1493594" cy="1493594"/>
          </a:xfrm>
          <a:custGeom>
            <a:avLst/>
            <a:gdLst/>
            <a:ahLst/>
            <a:cxnLst/>
            <a:rect r="r" b="b" t="t" l="l"/>
            <a:pathLst>
              <a:path h="1493594" w="1493594">
                <a:moveTo>
                  <a:pt x="0" y="0"/>
                </a:moveTo>
                <a:lnTo>
                  <a:pt x="1493594" y="0"/>
                </a:lnTo>
                <a:lnTo>
                  <a:pt x="1493594" y="1493595"/>
                </a:lnTo>
                <a:lnTo>
                  <a:pt x="0" y="1493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37147" y="6691110"/>
            <a:ext cx="375907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브랜딩 속</a:t>
            </a:r>
          </a:p>
          <a:p>
            <a:pPr marL="0" indent="0" lvl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타겟층 파악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7147" y="8189874"/>
            <a:ext cx="3760586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71699" y="6691110"/>
            <a:ext cx="375907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홍보 솔루션</a:t>
            </a:r>
          </a:p>
          <a:p>
            <a:pPr marL="0" indent="0" lvl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제안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71699" y="8189874"/>
            <a:ext cx="375907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04740" y="6691110"/>
            <a:ext cx="375907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콘텐츠</a:t>
            </a:r>
          </a:p>
          <a:p>
            <a:pPr marL="0" indent="0" lvl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제작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04740" y="8189874"/>
            <a:ext cx="375907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6584" y="612349"/>
            <a:ext cx="16230600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콘텐츠만을 위한</a:t>
            </a:r>
          </a:p>
          <a:p>
            <a:pPr marL="0" indent="0" lvl="0"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제작이 아닙니다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DAF_7s899-0</dc:identifier>
  <dcterms:modified xsi:type="dcterms:W3CDTF">2011-08-01T06:04:30Z</dcterms:modified>
  <cp:revision>1</cp:revision>
  <dc:title>네이비색 배경 영상제작 서비스 소개 프레젠테이션</dc:title>
</cp:coreProperties>
</file>